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6" r:id="rId4"/>
    <p:sldId id="272" r:id="rId5"/>
    <p:sldId id="259" r:id="rId6"/>
    <p:sldId id="273" r:id="rId7"/>
    <p:sldId id="274" r:id="rId8"/>
    <p:sldId id="267" r:id="rId9"/>
    <p:sldId id="268" r:id="rId10"/>
    <p:sldId id="270" r:id="rId11"/>
    <p:sldId id="271" r:id="rId12"/>
    <p:sldId id="260" r:id="rId13"/>
    <p:sldId id="261" r:id="rId14"/>
    <p:sldId id="262" r:id="rId15"/>
    <p:sldId id="263" r:id="rId16"/>
    <p:sldId id="264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84" y="2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F2D6D2-DAEB-4D16-AF6B-E0B71AF8D5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4C2937-E87D-40B3-85FF-0CD4DFA6C7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DB5363-E61C-422E-B9DF-25A19ADBAB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D67CB-B3AE-4DB4-9EF3-563B095EF6C6}" type="datetimeFigureOut">
              <a:rPr lang="en-US" smtClean="0"/>
              <a:t>11/8/2020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8DF4FD-D5DC-4E0B-BF2C-B68CB90028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B82408-D52D-47E7-BEFE-FFC7139058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88F90-F4EC-4D8C-B576-2103AC5B75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8517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17C1E0-60BA-43E4-BBB2-13B0BDAD7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17C1E97-19C3-486D-890B-F984A087C6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100D77-1BEA-4BEA-A1E3-A2C9B01D5C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D67CB-B3AE-4DB4-9EF3-563B095EF6C6}" type="datetimeFigureOut">
              <a:rPr lang="en-US" smtClean="0"/>
              <a:t>11/8/2020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0A4671-F813-43FF-9E1B-9ABB2B1333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A04C33-F7CA-426C-94F3-79F40D7288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88F90-F4EC-4D8C-B576-2103AC5B75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1926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51DF551-4900-4D06-83FC-BF088B07244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F6B8A40-9CD2-4893-8FF2-4D22F54FDA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7D3A7E-2B99-4BE8-B680-2640B012CE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D67CB-B3AE-4DB4-9EF3-563B095EF6C6}" type="datetimeFigureOut">
              <a:rPr lang="en-US" smtClean="0"/>
              <a:t>11/8/2020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29D52-717F-4B80-908D-903411F7D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1F6721-BEE1-40BC-8BB3-E8BA53325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88F90-F4EC-4D8C-B576-2103AC5B75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2190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95A526-20E5-4F03-8ED3-1534DD79D0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D7D2D1-9823-4D77-9C86-61D3E22BAC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A862D6-892F-472C-9533-BD9243F602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D67CB-B3AE-4DB4-9EF3-563B095EF6C6}" type="datetimeFigureOut">
              <a:rPr lang="en-US" smtClean="0"/>
              <a:t>11/8/2020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590284-14F2-49B3-9089-DAD617035B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B49B2F-F632-430F-A20B-DF19250BE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88F90-F4EC-4D8C-B576-2103AC5B75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5513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E9E6FD-B952-4046-B2D2-70DFC2C56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A5FAB7-541F-4884-98DE-E76B4F9EE5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58649D-453E-4C5A-B9E3-34647F56E5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D67CB-B3AE-4DB4-9EF3-563B095EF6C6}" type="datetimeFigureOut">
              <a:rPr lang="en-US" smtClean="0"/>
              <a:t>11/8/2020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7E3F37-BCC9-48C1-91F8-2746919CD4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E8BFFF-134E-4DCE-9DB5-03C173012F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88F90-F4EC-4D8C-B576-2103AC5B75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6461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5CCB04-5C22-4693-92AA-27D1CC328E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094625-E3FD-41BC-9746-CE6E5585B6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2A4840-997B-43AA-8CC9-D16CC0056C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A16A34-54A8-4102-BD70-82846FE9CF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D67CB-B3AE-4DB4-9EF3-563B095EF6C6}" type="datetimeFigureOut">
              <a:rPr lang="en-US" smtClean="0"/>
              <a:t>11/8/2020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6A8BED-D7F1-48DE-A482-AA0BD2ED8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781B58-945C-47EF-AF23-73B9919C4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88F90-F4EC-4D8C-B576-2103AC5B75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123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504E54-62F9-43D0-A10A-859E3009F1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30D3B4-F92F-4DCB-848C-676BCB10AA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F6A11D-DC65-481A-9936-5AD8C3E4FA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FE33222-FFDA-4C6B-83A1-3DB1A554D6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0717BFC-F032-4D3C-B45A-DC68D41F796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254F96E-5106-4550-9ACD-1CD7E7B8A3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D67CB-B3AE-4DB4-9EF3-563B095EF6C6}" type="datetimeFigureOut">
              <a:rPr lang="en-US" smtClean="0"/>
              <a:t>11/8/2020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577FA6F-365F-4F66-9FBD-BA61FEFB54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E7081FD-3F95-4F9F-8FAA-515730100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88F90-F4EC-4D8C-B576-2103AC5B75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6354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42C00-B9FB-40E9-8E8E-A6976A4E9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C701EEC-D909-4F30-AB05-DF0454430B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D67CB-B3AE-4DB4-9EF3-563B095EF6C6}" type="datetimeFigureOut">
              <a:rPr lang="en-US" smtClean="0"/>
              <a:t>11/8/2020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1A069F-EEBD-41A6-A931-6C290F21B7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DF66AD-1705-4666-BCDF-E6E235EF39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88F90-F4EC-4D8C-B576-2103AC5B75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6787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977D886-EEB7-4F7E-97CE-1520D47660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D67CB-B3AE-4DB4-9EF3-563B095EF6C6}" type="datetimeFigureOut">
              <a:rPr lang="en-US" smtClean="0"/>
              <a:t>11/8/2020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BEB3ABC-17D4-4822-84CE-5FFDBE43D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D441C3-0FE5-414F-A999-4020FD8139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88F90-F4EC-4D8C-B576-2103AC5B75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5633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79162-0843-40F5-A114-18A1742658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44EF1B-2AF6-46FA-A6EF-20A284CC8A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EED265-3636-4CB9-89B1-8B519D6EBA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0F5E1C-1257-43C6-8FF9-4A5F7F2782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D67CB-B3AE-4DB4-9EF3-563B095EF6C6}" type="datetimeFigureOut">
              <a:rPr lang="en-US" smtClean="0"/>
              <a:t>11/8/2020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ACB831-C2D4-4206-AFDA-DCCDD5B28F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9DC159-1627-4A22-B913-07DEB5FDC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88F90-F4EC-4D8C-B576-2103AC5B75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439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4BC0A-7E51-4271-AA55-74B129C0A6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C077071-0FD0-45F6-B69E-10CC6CE66FA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86E15E-D498-41CD-B12A-D49FD75987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CEDE2F-6B65-47C7-BEAC-CFD0972ACD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D67CB-B3AE-4DB4-9EF3-563B095EF6C6}" type="datetimeFigureOut">
              <a:rPr lang="en-US" smtClean="0"/>
              <a:t>11/8/2020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793B3C-EE82-47C2-9DD4-743384A61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E67D51-6F76-4BD6-AC88-736B18D6C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88F90-F4EC-4D8C-B576-2103AC5B75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350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62FA8EA-0D72-491F-85FA-DCC7EEC055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BA8F6A-E97F-4F46-B36F-FE31B531EE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5C21EA-A948-4ECC-A066-836243854C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FD67CB-B3AE-4DB4-9EF3-563B095EF6C6}" type="datetimeFigureOut">
              <a:rPr lang="en-US" smtClean="0"/>
              <a:t>11/8/2020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DA01DC-A7AD-4F18-AD94-5F4CFB861B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B4B3D9-912A-42EE-A5FD-851B1D9505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488F90-F4EC-4D8C-B576-2103AC5B75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27891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19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57A5310-E591-4DC1-84A4-8F90476AD0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311" t="9091" r="38234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CD1DDB-678B-4691-949F-6043E7EE14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COVID19 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55772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4DA4FC0-0843-4A12-8DA1-07966B48FE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0828" y="643466"/>
            <a:ext cx="7930344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3867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C7EB0BB-B47C-453A-A061-4565354B8E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839047"/>
            <a:ext cx="10905066" cy="5179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1970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Content Placeholder 3" descr="Map&#10;&#10;Description automatically generated">
            <a:extLst>
              <a:ext uri="{FF2B5EF4-FFF2-40B4-BE49-F238E27FC236}">
                <a16:creationId xmlns:a16="http://schemas.microsoft.com/office/drawing/2014/main" id="{04BDE2DB-BD3E-479E-94BF-008A256929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9"/>
          <a:stretch/>
        </p:blipFill>
        <p:spPr>
          <a:xfrm>
            <a:off x="20" y="-159035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4540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395D4-7175-4AD6-AF4A-AC3BF820C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233364-9C50-410B-9989-3DDFF967B2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Map&#10;&#10;Description automatically generated">
            <a:extLst>
              <a:ext uri="{FF2B5EF4-FFF2-40B4-BE49-F238E27FC236}">
                <a16:creationId xmlns:a16="http://schemas.microsoft.com/office/drawing/2014/main" id="{AA872CE6-F9D2-4582-B2C5-25367F2008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8024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16A18-9820-4452-BE2C-EB6043135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930477-9676-4D03-8C4E-2AFC1B68B9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Map&#10;&#10;Description automatically generated">
            <a:extLst>
              <a:ext uri="{FF2B5EF4-FFF2-40B4-BE49-F238E27FC236}">
                <a16:creationId xmlns:a16="http://schemas.microsoft.com/office/drawing/2014/main" id="{691F75D3-4842-42BA-BCD2-5D6572DF3D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4654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Map&#10;&#10;Description automatically generated">
            <a:extLst>
              <a:ext uri="{FF2B5EF4-FFF2-40B4-BE49-F238E27FC236}">
                <a16:creationId xmlns:a16="http://schemas.microsoft.com/office/drawing/2014/main" id="{027C895A-43C1-4A8D-AAFD-A0A3241BE1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7816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Map&#10;&#10;Description automatically generated">
            <a:extLst>
              <a:ext uri="{FF2B5EF4-FFF2-40B4-BE49-F238E27FC236}">
                <a16:creationId xmlns:a16="http://schemas.microsoft.com/office/drawing/2014/main" id="{22332F1F-6F1E-4E27-B8C0-4B7D615AE5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4812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Chart, map&#10;&#10;Description automatically generated">
            <a:extLst>
              <a:ext uri="{FF2B5EF4-FFF2-40B4-BE49-F238E27FC236}">
                <a16:creationId xmlns:a16="http://schemas.microsoft.com/office/drawing/2014/main" id="{455B51C1-A50A-4B54-8DBF-5E6E4688E3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46"/>
          <a:stretch/>
        </p:blipFill>
        <p:spPr>
          <a:xfrm>
            <a:off x="2444184" y="0"/>
            <a:ext cx="7303632" cy="6564926"/>
          </a:xfrm>
        </p:spPr>
      </p:pic>
    </p:spTree>
    <p:extLst>
      <p:ext uri="{BB962C8B-B14F-4D97-AF65-F5344CB8AC3E}">
        <p14:creationId xmlns:p14="http://schemas.microsoft.com/office/powerpoint/2010/main" val="22693713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84AF4-3AD8-4668-BC5B-C59E4CC563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59768" y="268916"/>
            <a:ext cx="8512970" cy="3417259"/>
          </a:xfrm>
        </p:spPr>
        <p:txBody>
          <a:bodyPr>
            <a:normAutofit fontScale="90000"/>
          </a:bodyPr>
          <a:lstStyle/>
          <a:p>
            <a:r>
              <a:rPr lang="en-US" b="0" dirty="0">
                <a:effectLst/>
                <a:latin typeface="Consolas" panose="020B0609020204030204" pitchFamily="49" charset="0"/>
              </a:rPr>
              <a:t>Do rates of covid19 </a:t>
            </a:r>
            <a:br>
              <a:rPr lang="en-US" b="0" dirty="0">
                <a:effectLst/>
                <a:latin typeface="Consolas" panose="020B0609020204030204" pitchFamily="49" charset="0"/>
              </a:rPr>
            </a:br>
            <a:r>
              <a:rPr lang="en-US" b="0" dirty="0">
                <a:effectLst/>
                <a:latin typeface="Consolas" panose="020B0609020204030204" pitchFamily="49" charset="0"/>
              </a:rPr>
              <a:t>differ based on local policies implemented?</a:t>
            </a:r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EE753F-F402-4936-ADC4-7965E8C7EF39}"/>
              </a:ext>
            </a:extLst>
          </p:cNvPr>
          <p:cNvSpPr txBox="1"/>
          <p:nvPr/>
        </p:nvSpPr>
        <p:spPr>
          <a:xfrm>
            <a:off x="2456213" y="5557550"/>
            <a:ext cx="72795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Comparison between California and Texas</a:t>
            </a:r>
          </a:p>
        </p:txBody>
      </p:sp>
      <p:pic>
        <p:nvPicPr>
          <p:cNvPr id="3076" name="Picture 4" descr="Amazon.com : Anley Fly Breeze 4x6 Foot California State Flag - Vivid Color  and Fade Proof - Canvas Header and Double Stitched -Californian CA Flags  Polyester with Brass Grommets 4 X 6">
            <a:extLst>
              <a:ext uri="{FF2B5EF4-FFF2-40B4-BE49-F238E27FC236}">
                <a16:creationId xmlns:a16="http://schemas.microsoft.com/office/drawing/2014/main" id="{8EC1FAF4-87F4-4AEB-96EE-46ADD09C7B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189" y="3314700"/>
            <a:ext cx="3118146" cy="1936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ANLEY Fly Breeze 4 ft. x 6 ft. Polyester State Texas Flag 2-Sided Flags  Banner with Brass Grommets and Canvas H-A.Flag.StateTexas.4X6FT - The Home  Depot">
            <a:extLst>
              <a:ext uri="{FF2B5EF4-FFF2-40B4-BE49-F238E27FC236}">
                <a16:creationId xmlns:a16="http://schemas.microsoft.com/office/drawing/2014/main" id="{C996A958-3E02-451F-9676-79990F4EA7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33" b="18667"/>
          <a:stretch/>
        </p:blipFill>
        <p:spPr bwMode="auto">
          <a:xfrm>
            <a:off x="8686801" y="3127634"/>
            <a:ext cx="3267074" cy="2123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92786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138EEBF-05E5-4419-BFD7-8B7997D8D9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42"/>
          <a:stretch/>
        </p:blipFill>
        <p:spPr>
          <a:xfrm>
            <a:off x="838199" y="735153"/>
            <a:ext cx="10515602" cy="5387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0907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9B8904-707A-40A6-B83F-12368A92A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5BAF85-B212-4BC2-B014-CACE92C52B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John Hopkins University Covid19 data</a:t>
            </a:r>
          </a:p>
          <a:p>
            <a:r>
              <a:rPr lang="en-US" dirty="0"/>
              <a:t>NY Times</a:t>
            </a:r>
          </a:p>
          <a:p>
            <a:r>
              <a:rPr lang="en-US" dirty="0"/>
              <a:t>CA and TX Health Government websites (policy implementation)</a:t>
            </a:r>
          </a:p>
        </p:txBody>
      </p:sp>
    </p:spTree>
    <p:extLst>
      <p:ext uri="{BB962C8B-B14F-4D97-AF65-F5344CB8AC3E}">
        <p14:creationId xmlns:p14="http://schemas.microsoft.com/office/powerpoint/2010/main" val="25992320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91E52-65E5-4B36-B4EC-618EF290E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2262"/>
            <a:ext cx="10515600" cy="1325563"/>
          </a:xfrm>
        </p:spPr>
        <p:txBody>
          <a:bodyPr/>
          <a:lstStyle/>
          <a:p>
            <a:r>
              <a:rPr lang="en-US" dirty="0"/>
              <a:t>Exploratory data visualization</a:t>
            </a:r>
          </a:p>
        </p:txBody>
      </p:sp>
      <p:pic>
        <p:nvPicPr>
          <p:cNvPr id="5" name="Content Placeholder 4" descr="Chart, scatter chart&#10;&#10;Description automatically generated">
            <a:extLst>
              <a:ext uri="{FF2B5EF4-FFF2-40B4-BE49-F238E27FC236}">
                <a16:creationId xmlns:a16="http://schemas.microsoft.com/office/drawing/2014/main" id="{ACEBB218-6267-4D6E-8372-E4CB15A40C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" y="1484311"/>
            <a:ext cx="6746082" cy="469292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29A4E00-DF29-4D35-8119-371405F0A350}"/>
              </a:ext>
            </a:extLst>
          </p:cNvPr>
          <p:cNvSpPr txBox="1"/>
          <p:nvPr/>
        </p:nvSpPr>
        <p:spPr>
          <a:xfrm>
            <a:off x="7943851" y="2305615"/>
            <a:ext cx="352424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CA and TX population plotted together against cumulative Covid19 cases by 10/30/2020</a:t>
            </a:r>
          </a:p>
        </p:txBody>
      </p:sp>
    </p:spTree>
    <p:extLst>
      <p:ext uri="{BB962C8B-B14F-4D97-AF65-F5344CB8AC3E}">
        <p14:creationId xmlns:p14="http://schemas.microsoft.com/office/powerpoint/2010/main" val="21900633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91E52-65E5-4B36-B4EC-618EF290E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3148" y="1817"/>
            <a:ext cx="11072225" cy="795043"/>
          </a:xfrm>
        </p:spPr>
        <p:txBody>
          <a:bodyPr>
            <a:normAutofit fontScale="90000"/>
          </a:bodyPr>
          <a:lstStyle/>
          <a:p>
            <a:r>
              <a:rPr lang="en-US" sz="2800" dirty="0"/>
              <a:t>CA and TX population plotted together against cumulative Covid19 cases by Dates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026B399-5B0B-4BB4-9516-07CF5338A2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0082" y="901628"/>
            <a:ext cx="3848298" cy="289574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AAEE034-86D8-4FBA-AF11-6CA6D99C0C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0143" y="885849"/>
            <a:ext cx="3880049" cy="295925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B5D2728-6289-4210-B1DF-6ABFFFB587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4827" y="3878905"/>
            <a:ext cx="3943553" cy="289574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C21114B-99F3-4495-86AC-8287923689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0127" y="3917799"/>
            <a:ext cx="3956253" cy="2940201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8A6AF1D-CE12-4974-A558-3AA47BC4332A}"/>
              </a:ext>
            </a:extLst>
          </p:cNvPr>
          <p:cNvCxnSpPr/>
          <p:nvPr/>
        </p:nvCxnSpPr>
        <p:spPr>
          <a:xfrm>
            <a:off x="5954330" y="1016625"/>
            <a:ext cx="0" cy="5724560"/>
          </a:xfrm>
          <a:prstGeom prst="line">
            <a:avLst/>
          </a:prstGeom>
          <a:ln w="57150">
            <a:solidFill>
              <a:schemeClr val="tx1"/>
            </a:solidFill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6566A61-1451-497E-8FEB-FC2EC3AEBAB0}"/>
              </a:ext>
            </a:extLst>
          </p:cNvPr>
          <p:cNvCxnSpPr>
            <a:cxnSpLocks/>
          </p:cNvCxnSpPr>
          <p:nvPr/>
        </p:nvCxnSpPr>
        <p:spPr>
          <a:xfrm flipH="1" flipV="1">
            <a:off x="273133" y="3878905"/>
            <a:ext cx="11589043" cy="33470"/>
          </a:xfrm>
          <a:prstGeom prst="line">
            <a:avLst/>
          </a:prstGeom>
          <a:ln w="57150">
            <a:solidFill>
              <a:schemeClr val="tx1"/>
            </a:solidFill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76ADD973-7F5C-4DBE-96FA-66D6F05BEB10}"/>
              </a:ext>
            </a:extLst>
          </p:cNvPr>
          <p:cNvSpPr txBox="1"/>
          <p:nvPr/>
        </p:nvSpPr>
        <p:spPr>
          <a:xfrm>
            <a:off x="2161309" y="1211283"/>
            <a:ext cx="1555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April 1,2020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E44FCD3-9D83-448A-8F64-6F3A15B93C8D}"/>
              </a:ext>
            </a:extLst>
          </p:cNvPr>
          <p:cNvSpPr txBox="1"/>
          <p:nvPr/>
        </p:nvSpPr>
        <p:spPr>
          <a:xfrm>
            <a:off x="7770421" y="1235632"/>
            <a:ext cx="1555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May 1,2020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5D6B1DB-2F72-4DBC-8111-197F1C9D2C2E}"/>
              </a:ext>
            </a:extLst>
          </p:cNvPr>
          <p:cNvSpPr txBox="1"/>
          <p:nvPr/>
        </p:nvSpPr>
        <p:spPr>
          <a:xfrm>
            <a:off x="2076203" y="4197458"/>
            <a:ext cx="1555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June 30,2020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FDD3BFA-5E43-498B-B9AA-D102623E6274}"/>
              </a:ext>
            </a:extLst>
          </p:cNvPr>
          <p:cNvSpPr txBox="1"/>
          <p:nvPr/>
        </p:nvSpPr>
        <p:spPr>
          <a:xfrm>
            <a:off x="7697605" y="4194884"/>
            <a:ext cx="1915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October 30,2020</a:t>
            </a:r>
          </a:p>
        </p:txBody>
      </p:sp>
    </p:spTree>
    <p:extLst>
      <p:ext uri="{BB962C8B-B14F-4D97-AF65-F5344CB8AC3E}">
        <p14:creationId xmlns:p14="http://schemas.microsoft.com/office/powerpoint/2010/main" val="42601785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>
            <a:extLst>
              <a:ext uri="{FF2B5EF4-FFF2-40B4-BE49-F238E27FC236}">
                <a16:creationId xmlns:a16="http://schemas.microsoft.com/office/drawing/2014/main" id="{16D5963D-3E4B-4E4B-A32C-641DBD8F55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8426" y="2148225"/>
            <a:ext cx="5887954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537CEBDB-F02A-49D0-A9A5-C19E48EC81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20" y="2074067"/>
            <a:ext cx="6050380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C1A32D38-DAA2-4C9F-AA7A-2D7FB9B246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8443679"/>
              </p:ext>
            </p:extLst>
          </p:nvPr>
        </p:nvGraphicFramePr>
        <p:xfrm>
          <a:off x="1146099" y="594975"/>
          <a:ext cx="8941989" cy="1112520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1234364">
                  <a:extLst>
                    <a:ext uri="{9D8B030D-6E8A-4147-A177-3AD203B41FA5}">
                      <a16:colId xmlns:a16="http://schemas.microsoft.com/office/drawing/2014/main" val="575658584"/>
                    </a:ext>
                  </a:extLst>
                </a:gridCol>
                <a:gridCol w="1531086">
                  <a:extLst>
                    <a:ext uri="{9D8B030D-6E8A-4147-A177-3AD203B41FA5}">
                      <a16:colId xmlns:a16="http://schemas.microsoft.com/office/drawing/2014/main" val="3159907727"/>
                    </a:ext>
                  </a:extLst>
                </a:gridCol>
                <a:gridCol w="1976170">
                  <a:extLst>
                    <a:ext uri="{9D8B030D-6E8A-4147-A177-3AD203B41FA5}">
                      <a16:colId xmlns:a16="http://schemas.microsoft.com/office/drawing/2014/main" val="1124552118"/>
                    </a:ext>
                  </a:extLst>
                </a:gridCol>
                <a:gridCol w="2278825">
                  <a:extLst>
                    <a:ext uri="{9D8B030D-6E8A-4147-A177-3AD203B41FA5}">
                      <a16:colId xmlns:a16="http://schemas.microsoft.com/office/drawing/2014/main" val="1950682298"/>
                    </a:ext>
                  </a:extLst>
                </a:gridCol>
                <a:gridCol w="1921544">
                  <a:extLst>
                    <a:ext uri="{9D8B030D-6E8A-4147-A177-3AD203B41FA5}">
                      <a16:colId xmlns:a16="http://schemas.microsoft.com/office/drawing/2014/main" val="23505291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Population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Diff in population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Land Area(Sq. Mi.)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Diff in Land Area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24049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37,332,138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CA</a:t>
                      </a:r>
                    </a:p>
                    <a:p>
                      <a:pPr algn="ctr"/>
                      <a:r>
                        <a:rPr lang="en-US" dirty="0"/>
                        <a:t>8.3 million more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155,779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TX</a:t>
                      </a:r>
                    </a:p>
                    <a:p>
                      <a:pPr algn="ctr"/>
                      <a:r>
                        <a:rPr lang="en-US" dirty="0"/>
                        <a:t>105K Sq. Mi. more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334448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28,995,881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261,267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16220023"/>
                  </a:ext>
                </a:extLst>
              </a:tr>
            </a:tbl>
          </a:graphicData>
        </a:graphic>
      </p:graphicFrame>
      <p:grpSp>
        <p:nvGrpSpPr>
          <p:cNvPr id="9" name="Group 8">
            <a:extLst>
              <a:ext uri="{FF2B5EF4-FFF2-40B4-BE49-F238E27FC236}">
                <a16:creationId xmlns:a16="http://schemas.microsoft.com/office/drawing/2014/main" id="{A34C610A-6C59-4FE9-90EA-7BAE2AE26E5A}"/>
              </a:ext>
            </a:extLst>
          </p:cNvPr>
          <p:cNvGrpSpPr/>
          <p:nvPr/>
        </p:nvGrpSpPr>
        <p:grpSpPr>
          <a:xfrm>
            <a:off x="4821419" y="3969728"/>
            <a:ext cx="1437007" cy="1072924"/>
            <a:chOff x="4821419" y="3969728"/>
            <a:chExt cx="1437007" cy="1072924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FA6DFEFC-554A-47A1-9789-D3004FC68DDC}"/>
                </a:ext>
              </a:extLst>
            </p:cNvPr>
            <p:cNvSpPr/>
            <p:nvPr/>
          </p:nvSpPr>
          <p:spPr>
            <a:xfrm>
              <a:off x="5133545" y="4506871"/>
              <a:ext cx="542925" cy="535781"/>
            </a:xfrm>
            <a:prstGeom prst="ellipse">
              <a:avLst/>
            </a:prstGeom>
            <a:noFill/>
            <a:ln w="57150">
              <a:solidFill>
                <a:srgbClr val="FFC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4C2714B-D43C-405C-88CC-3445C6F157FB}"/>
                </a:ext>
              </a:extLst>
            </p:cNvPr>
            <p:cNvSpPr txBox="1"/>
            <p:nvPr/>
          </p:nvSpPr>
          <p:spPr>
            <a:xfrm>
              <a:off x="4821419" y="3969728"/>
              <a:ext cx="1437007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/>
                <a:t>San Francisco</a:t>
              </a:r>
            </a:p>
          </p:txBody>
        </p:sp>
        <p:sp>
          <p:nvSpPr>
            <p:cNvPr id="8" name="Arrow: Right 7">
              <a:extLst>
                <a:ext uri="{FF2B5EF4-FFF2-40B4-BE49-F238E27FC236}">
                  <a16:creationId xmlns:a16="http://schemas.microsoft.com/office/drawing/2014/main" id="{9C64F2AF-95ED-4F9B-B3B3-AEC019C7AF52}"/>
                </a:ext>
              </a:extLst>
            </p:cNvPr>
            <p:cNvSpPr/>
            <p:nvPr/>
          </p:nvSpPr>
          <p:spPr>
            <a:xfrm rot="7834914">
              <a:off x="5408844" y="4477090"/>
              <a:ext cx="296883" cy="59562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" name="Picture 4" descr="Amazon.com : Anley Fly Breeze 4x6 Foot California State Flag - Vivid Color  and Fade Proof - Canvas Header and Double Stitched -Californian CA Flags  Polyester with Brass Grommets 4 X 6">
            <a:extLst>
              <a:ext uri="{FF2B5EF4-FFF2-40B4-BE49-F238E27FC236}">
                <a16:creationId xmlns:a16="http://schemas.microsoft.com/office/drawing/2014/main" id="{3E70404C-6593-4A8F-90AC-9E1A45B642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971" y="5845967"/>
            <a:ext cx="1104255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ANLEY Fly Breeze 4 ft. x 6 ft. Polyester State Texas Flag 2-Sided Flags  Banner with Brass Grommets and Canvas H-A.Flag.StateTexas.4X6FT - The Home  Depot">
            <a:extLst>
              <a:ext uri="{FF2B5EF4-FFF2-40B4-BE49-F238E27FC236}">
                <a16:creationId xmlns:a16="http://schemas.microsoft.com/office/drawing/2014/main" id="{3F25A70D-F798-45E8-A7AD-C81B447B3D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33" b="18667"/>
          <a:stretch/>
        </p:blipFill>
        <p:spPr bwMode="auto">
          <a:xfrm>
            <a:off x="10930987" y="5818102"/>
            <a:ext cx="1055076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4946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6189683F-C959-49EB-BDC6-C74775B61F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493" y="1357318"/>
            <a:ext cx="5808000" cy="502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3576CF6-68B6-4379-916A-98FB41FEA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9509" y="1407323"/>
            <a:ext cx="5649600" cy="502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Amazon.com : Anley Fly Breeze 4x6 Foot California State Flag - Vivid Color  and Fade Proof - Canvas Header and Double Stitched -Californian CA Flags  Polyester with Brass Grommets 4 X 6">
            <a:extLst>
              <a:ext uri="{FF2B5EF4-FFF2-40B4-BE49-F238E27FC236}">
                <a16:creationId xmlns:a16="http://schemas.microsoft.com/office/drawing/2014/main" id="{4EEAC9D9-51DC-4C71-BE54-D03917D457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971" y="5845967"/>
            <a:ext cx="1104255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NLEY Fly Breeze 4 ft. x 6 ft. Polyester State Texas Flag 2-Sided Flags  Banner with Brass Grommets and Canvas H-A.Flag.StateTexas.4X6FT - The Home  Depot">
            <a:extLst>
              <a:ext uri="{FF2B5EF4-FFF2-40B4-BE49-F238E27FC236}">
                <a16:creationId xmlns:a16="http://schemas.microsoft.com/office/drawing/2014/main" id="{68BCF29B-4C00-4FA7-B00F-93ACDD2D6D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33" b="18667"/>
          <a:stretch/>
        </p:blipFill>
        <p:spPr bwMode="auto">
          <a:xfrm>
            <a:off x="10930987" y="5818102"/>
            <a:ext cx="1055076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F6D2350B-4105-4C5B-8973-BEBFD155FA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2262"/>
            <a:ext cx="10515600" cy="742157"/>
          </a:xfrm>
        </p:spPr>
        <p:txBody>
          <a:bodyPr/>
          <a:lstStyle/>
          <a:p>
            <a:r>
              <a:rPr lang="en-US" dirty="0"/>
              <a:t>Counties by Population Size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A0B077A-54A5-44E1-9004-0852C3228D63}"/>
              </a:ext>
            </a:extLst>
          </p:cNvPr>
          <p:cNvGrpSpPr/>
          <p:nvPr/>
        </p:nvGrpSpPr>
        <p:grpSpPr>
          <a:xfrm>
            <a:off x="6096000" y="1357318"/>
            <a:ext cx="5803109" cy="3511565"/>
            <a:chOff x="6096000" y="1357318"/>
            <a:chExt cx="5803109" cy="3511565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280335F8-94EB-40EE-85B9-AA11F50365CF}"/>
                </a:ext>
              </a:extLst>
            </p:cNvPr>
            <p:cNvSpPr/>
            <p:nvPr/>
          </p:nvSpPr>
          <p:spPr>
            <a:xfrm>
              <a:off x="6096000" y="1502567"/>
              <a:ext cx="1002542" cy="33663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BA7850A-2559-401C-BCB0-E0CCE1EEABCC}"/>
                </a:ext>
              </a:extLst>
            </p:cNvPr>
            <p:cNvSpPr/>
            <p:nvPr/>
          </p:nvSpPr>
          <p:spPr>
            <a:xfrm>
              <a:off x="6707981" y="1357318"/>
              <a:ext cx="5191128" cy="32146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54" name="Picture 6">
            <a:extLst>
              <a:ext uri="{FF2B5EF4-FFF2-40B4-BE49-F238E27FC236}">
                <a16:creationId xmlns:a16="http://schemas.microsoft.com/office/drawing/2014/main" id="{AC9783DA-E4AE-4FF1-A700-40755EC893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7788" y="1407323"/>
            <a:ext cx="5966400" cy="502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3110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202</TotalTime>
  <Words>111</Words>
  <Application>Microsoft Office PowerPoint</Application>
  <PresentationFormat>Widescreen</PresentationFormat>
  <Paragraphs>31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Calibri Light</vt:lpstr>
      <vt:lpstr>Consolas</vt:lpstr>
      <vt:lpstr>Office Theme</vt:lpstr>
      <vt:lpstr>COVID19 </vt:lpstr>
      <vt:lpstr>PowerPoint Presentation</vt:lpstr>
      <vt:lpstr>Do rates of covid19  differ based on local policies implemented? </vt:lpstr>
      <vt:lpstr>PowerPoint Presentation</vt:lpstr>
      <vt:lpstr>Resources</vt:lpstr>
      <vt:lpstr>Exploratory data visualization</vt:lpstr>
      <vt:lpstr>CA and TX population plotted together against cumulative Covid19 cases by Dates</vt:lpstr>
      <vt:lpstr>PowerPoint Presentation</vt:lpstr>
      <vt:lpstr>Counties by Population Size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 rates of covid19  differ based on local policies implemented? </dc:title>
  <dc:creator>Shadia Duery</dc:creator>
  <cp:lastModifiedBy>Shadia Duery</cp:lastModifiedBy>
  <cp:revision>14</cp:revision>
  <dcterms:created xsi:type="dcterms:W3CDTF">2020-11-08T00:51:16Z</dcterms:created>
  <dcterms:modified xsi:type="dcterms:W3CDTF">2020-11-08T23:17:36Z</dcterms:modified>
</cp:coreProperties>
</file>